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71" r:id="rId4"/>
    <p:sldId id="295"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99" r:id="rId26"/>
    <p:sldId id="283" r:id="rId27"/>
    <p:sldId id="300" r:id="rId28"/>
    <p:sldId id="305" r:id="rId29"/>
    <p:sldId id="308" r:id="rId30"/>
    <p:sldId id="307" r:id="rId31"/>
    <p:sldId id="301" r:id="rId32"/>
    <p:sldId id="284" r:id="rId33"/>
    <p:sldId id="302" r:id="rId34"/>
    <p:sldId id="285" r:id="rId35"/>
    <p:sldId id="303" r:id="rId36"/>
    <p:sldId id="287" r:id="rId37"/>
    <p:sldId id="304" r:id="rId38"/>
    <p:sldId id="286" r:id="rId39"/>
    <p:sldId id="306" r:id="rId40"/>
    <p:sldId id="298" r:id="rId41"/>
    <p:sldId id="292" r:id="rId42"/>
    <p:sldId id="29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89" d="100"/>
          <a:sy n="89"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services may not be listed because AWS has new features every week</a:t>
            </a:r>
          </a:p>
          <a:p>
            <a:r>
              <a:rPr lang="en-US" dirty="0" smtClean="0"/>
              <a:t>Over</a:t>
            </a:r>
            <a:r>
              <a:rPr lang="en-US" baseline="0" dirty="0" smtClean="0"/>
              <a:t> time, per trends - costs goes down.</a:t>
            </a:r>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22</a:t>
            </a:fld>
            <a:endParaRPr lang="en-US"/>
          </a:p>
        </p:txBody>
      </p:sp>
    </p:spTree>
    <p:extLst>
      <p:ext uri="{BB962C8B-B14F-4D97-AF65-F5344CB8AC3E}">
        <p14:creationId xmlns:p14="http://schemas.microsoft.com/office/powerpoint/2010/main" val="261509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DyanmoDB</a:t>
            </a:r>
            <a:r>
              <a:rPr lang="en-US" baseline="0" dirty="0" smtClean="0"/>
              <a:t> s</a:t>
            </a:r>
            <a:r>
              <a:rPr lang="en-US" dirty="0" smtClean="0"/>
              <a:t>treams can be used to kick off Lambdas and Kinesis Consumers</a:t>
            </a:r>
          </a:p>
          <a:p>
            <a:r>
              <a:rPr lang="en-US" dirty="0" smtClean="0"/>
              <a:t>Your entire RDBMS into one </a:t>
            </a:r>
            <a:r>
              <a:rPr lang="en-US" dirty="0" err="1" smtClean="0"/>
              <a:t>DynamoDB</a:t>
            </a:r>
            <a:r>
              <a:rPr lang="en-US" baseline="0" dirty="0" smtClean="0"/>
              <a:t> table?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25</a:t>
            </a:fld>
            <a:endParaRPr lang="en-US"/>
          </a:p>
        </p:txBody>
      </p:sp>
    </p:spTree>
    <p:extLst>
      <p:ext uri="{BB962C8B-B14F-4D97-AF65-F5344CB8AC3E}">
        <p14:creationId xmlns:p14="http://schemas.microsoft.com/office/powerpoint/2010/main" val="27935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a:t>
            </a:r>
          </a:p>
          <a:p>
            <a:r>
              <a:rPr lang="en-US" dirty="0" smtClean="0"/>
              <a:t>API Keys – 3</a:t>
            </a:r>
            <a:r>
              <a:rPr lang="en-US" baseline="30000" dirty="0" smtClean="0"/>
              <a:t>rd</a:t>
            </a:r>
            <a:r>
              <a:rPr lang="en-US" dirty="0" smtClean="0"/>
              <a:t> party</a:t>
            </a:r>
          </a:p>
          <a:p>
            <a:r>
              <a:rPr lang="en-US" dirty="0" err="1" smtClean="0"/>
              <a:t>Cognito</a:t>
            </a:r>
            <a:endParaRPr lang="en-US" dirty="0" smtClean="0"/>
          </a:p>
          <a:p>
            <a:r>
              <a:rPr lang="en-US" dirty="0" smtClean="0"/>
              <a:t>IAM</a:t>
            </a:r>
            <a:r>
              <a:rPr lang="en-US" baseline="0" dirty="0" smtClean="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29</a:t>
            </a:fld>
            <a:endParaRPr lang="en-US"/>
          </a:p>
        </p:txBody>
      </p:sp>
    </p:spTree>
    <p:extLst>
      <p:ext uri="{BB962C8B-B14F-4D97-AF65-F5344CB8AC3E}">
        <p14:creationId xmlns:p14="http://schemas.microsoft.com/office/powerpoint/2010/main" val="95835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a:t>
            </a:r>
          </a:p>
          <a:p>
            <a:r>
              <a:rPr lang="en-US" dirty="0" smtClean="0"/>
              <a:t>API Keys – 3</a:t>
            </a:r>
            <a:r>
              <a:rPr lang="en-US" baseline="30000" dirty="0" smtClean="0"/>
              <a:t>rd</a:t>
            </a:r>
            <a:r>
              <a:rPr lang="en-US" dirty="0" smtClean="0"/>
              <a:t> party</a:t>
            </a:r>
          </a:p>
          <a:p>
            <a:r>
              <a:rPr lang="en-US" dirty="0" err="1" smtClean="0"/>
              <a:t>Cognito</a:t>
            </a:r>
            <a:endParaRPr lang="en-US" dirty="0" smtClean="0"/>
          </a:p>
          <a:p>
            <a:r>
              <a:rPr lang="en-US" dirty="0" smtClean="0"/>
              <a:t>IAM</a:t>
            </a:r>
            <a:r>
              <a:rPr lang="en-US" baseline="0" dirty="0" smtClean="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31</a:t>
            </a:fld>
            <a:endParaRPr lang="en-US"/>
          </a:p>
        </p:txBody>
      </p:sp>
    </p:spTree>
    <p:extLst>
      <p:ext uri="{BB962C8B-B14F-4D97-AF65-F5344CB8AC3E}">
        <p14:creationId xmlns:p14="http://schemas.microsoft.com/office/powerpoint/2010/main" val="110699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Logins for external users, you don’t want to use IAM for it!</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33</a:t>
            </a:fld>
            <a:endParaRPr lang="en-US"/>
          </a:p>
        </p:txBody>
      </p:sp>
    </p:spTree>
    <p:extLst>
      <p:ext uri="{BB962C8B-B14F-4D97-AF65-F5344CB8AC3E}">
        <p14:creationId xmlns:p14="http://schemas.microsoft.com/office/powerpoint/2010/main" val="2734710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Traces user requests through the entire </a:t>
            </a:r>
            <a:r>
              <a:rPr lang="en-US" dirty="0" err="1" smtClean="0"/>
              <a:t>serverless</a:t>
            </a:r>
            <a:r>
              <a:rPr lang="en-US" dirty="0" smtClean="0"/>
              <a:t> ecosystem</a:t>
            </a:r>
          </a:p>
          <a:p>
            <a:endParaRPr lang="en-US" dirty="0" smtClean="0"/>
          </a:p>
          <a:p>
            <a:r>
              <a:rPr lang="en-US" dirty="0" smtClean="0"/>
              <a:t>Profiling</a:t>
            </a:r>
            <a:r>
              <a:rPr lang="en-US" baseline="0" dirty="0" smtClean="0"/>
              <a:t> – find ways to discover issues and possibly increase performance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35</a:t>
            </a:fld>
            <a:endParaRPr lang="en-US"/>
          </a:p>
        </p:txBody>
      </p:sp>
    </p:spTree>
    <p:extLst>
      <p:ext uri="{BB962C8B-B14F-4D97-AF65-F5344CB8AC3E}">
        <p14:creationId xmlns:p14="http://schemas.microsoft.com/office/powerpoint/2010/main" val="317077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Hook up events to it</a:t>
            </a:r>
          </a:p>
          <a:p>
            <a:r>
              <a:rPr lang="en-US" dirty="0" smtClean="0"/>
              <a:t>Two separate functions, combine into one, then execute</a:t>
            </a:r>
            <a:r>
              <a:rPr lang="en-US" baseline="0" dirty="0" smtClean="0"/>
              <a:t> an event downstream</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37</a:t>
            </a:fld>
            <a:endParaRPr lang="en-US"/>
          </a:p>
        </p:txBody>
      </p:sp>
    </p:spTree>
    <p:extLst>
      <p:ext uri="{BB962C8B-B14F-4D97-AF65-F5344CB8AC3E}">
        <p14:creationId xmlns:p14="http://schemas.microsoft.com/office/powerpoint/2010/main" val="685842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38</a:t>
            </a:fld>
            <a:endParaRPr lang="en-US"/>
          </a:p>
        </p:txBody>
      </p:sp>
    </p:spTree>
    <p:extLst>
      <p:ext uri="{BB962C8B-B14F-4D97-AF65-F5344CB8AC3E}">
        <p14:creationId xmlns:p14="http://schemas.microsoft.com/office/powerpoint/2010/main" val="1971795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39</a:t>
            </a:fld>
            <a:endParaRPr lang="en-US"/>
          </a:p>
        </p:txBody>
      </p:sp>
    </p:spTree>
    <p:extLst>
      <p:ext uri="{BB962C8B-B14F-4D97-AF65-F5344CB8AC3E}">
        <p14:creationId xmlns:p14="http://schemas.microsoft.com/office/powerpoint/2010/main" val="107215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say scope of project expands</a:t>
            </a:r>
          </a:p>
          <a:p>
            <a:r>
              <a:rPr lang="en-US" dirty="0" err="1" smtClean="0"/>
              <a:t>RedShift</a:t>
            </a:r>
            <a:endParaRPr lang="en-US" dirty="0" smtClean="0"/>
          </a:p>
          <a:p>
            <a:r>
              <a:rPr lang="en-US" dirty="0" smtClean="0"/>
              <a:t>RDS</a:t>
            </a:r>
          </a:p>
          <a:p>
            <a:r>
              <a:rPr lang="en-US" dirty="0" smtClean="0"/>
              <a:t>Step</a:t>
            </a:r>
            <a:r>
              <a:rPr lang="en-US" baseline="0" dirty="0" smtClean="0"/>
              <a:t> Functions</a:t>
            </a:r>
          </a:p>
          <a:p>
            <a:r>
              <a:rPr lang="en-US" baseline="0" dirty="0" err="1" smtClean="0"/>
              <a:t>CloudWatch</a:t>
            </a:r>
            <a:r>
              <a:rPr lang="en-US" baseline="0" dirty="0" smtClean="0"/>
              <a:t> triggers</a:t>
            </a:r>
          </a:p>
          <a:p>
            <a:r>
              <a:rPr lang="en-US" baseline="0" dirty="0" err="1" smtClean="0"/>
              <a:t>Cognito</a:t>
            </a:r>
            <a:r>
              <a:rPr lang="en-US" baseline="0" dirty="0" smtClean="0"/>
              <a:t> to add logins</a:t>
            </a:r>
          </a:p>
          <a:p>
            <a:r>
              <a:rPr lang="en-US" baseline="0" dirty="0" smtClean="0"/>
              <a:t>EC2 instances (easy way out)</a:t>
            </a:r>
          </a:p>
          <a:p>
            <a:r>
              <a:rPr lang="en-US" dirty="0" smtClean="0"/>
              <a:t>CDK – </a:t>
            </a:r>
            <a:r>
              <a:rPr lang="en-US" dirty="0" err="1" smtClean="0"/>
              <a:t>devops</a:t>
            </a:r>
            <a:r>
              <a:rPr lang="en-US" dirty="0" smtClean="0"/>
              <a:t> orchestration</a:t>
            </a:r>
          </a:p>
        </p:txBody>
      </p:sp>
      <p:sp>
        <p:nvSpPr>
          <p:cNvPr id="4" name="Slide Number Placeholder 3"/>
          <p:cNvSpPr>
            <a:spLocks noGrp="1"/>
          </p:cNvSpPr>
          <p:nvPr>
            <p:ph type="sldNum" sz="quarter" idx="10"/>
          </p:nvPr>
        </p:nvSpPr>
        <p:spPr/>
        <p:txBody>
          <a:bodyPr/>
          <a:lstStyle/>
          <a:p>
            <a:fld id="{35AA949B-E09B-42C1-B2F1-484A1DD154E7}" type="slidenum">
              <a:rPr lang="en-US" smtClean="0"/>
              <a:t>41</a:t>
            </a:fld>
            <a:endParaRPr lang="en-US"/>
          </a:p>
        </p:txBody>
      </p:sp>
    </p:spTree>
    <p:extLst>
      <p:ext uri="{BB962C8B-B14F-4D97-AF65-F5344CB8AC3E}">
        <p14:creationId xmlns:p14="http://schemas.microsoft.com/office/powerpoint/2010/main" val="84803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425.svg"/><Relationship Id="rId10" Type="http://schemas.openxmlformats.org/officeDocument/2006/relationships/image" Target="../media/image26.png"/><Relationship Id="rId9" Type="http://schemas.openxmlformats.org/officeDocument/2006/relationships/image" Target="../media/image485.sv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11" Type="http://schemas.openxmlformats.org/officeDocument/2006/relationships/image" Target="../media/image425.svg"/><Relationship Id="rId5" Type="http://schemas.openxmlformats.org/officeDocument/2006/relationships/image" Target="../media/image25.png"/><Relationship Id="rId10" Type="http://schemas.openxmlformats.org/officeDocument/2006/relationships/image" Target="../media/image26.png"/><Relationship Id="rId4" Type="http://schemas.openxmlformats.org/officeDocument/2006/relationships/image" Target="../media/image28.svg"/><Relationship Id="rId9" Type="http://schemas.openxmlformats.org/officeDocument/2006/relationships/image" Target="../media/image485.svg"/></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2.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6.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 Id="rId15" Type="http://schemas.openxmlformats.org/officeDocument/2006/relationships/image" Target="../media/image469.sv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15" Type="http://schemas.openxmlformats.org/officeDocument/2006/relationships/image" Target="../media/image469.sv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twitter.com/robcube" TargetMode="External"/><Relationship Id="rId2" Type="http://schemas.openxmlformats.org/officeDocument/2006/relationships/hyperlink" Target="https://github.com/mbonig/aws-workflow-preso" TargetMode="External"/><Relationship Id="rId1" Type="http://schemas.openxmlformats.org/officeDocument/2006/relationships/slideLayout" Target="../slideLayouts/slideLayout2.xml"/><Relationship Id="rId6" Type="http://schemas.openxmlformats.org/officeDocument/2006/relationships/hyperlink" Target="https://twitter.com/mattbonig" TargetMode="External"/><Relationship Id="rId5" Type="http://schemas.openxmlformats.org/officeDocument/2006/relationships/image" Target="../media/image35.jpe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a:solidFill>
                  <a:schemeClr val="bg1"/>
                </a:solidFill>
              </a:rPr>
              <a:t>Compute layer, helps with business-specific rules</a:t>
            </a:r>
          </a:p>
          <a:p>
            <a:pPr marL="0" indent="0">
              <a:buNone/>
            </a:pPr>
            <a:r>
              <a:rPr lang="en-US" dirty="0" smtClean="0">
                <a:solidFill>
                  <a:schemeClr val="bg1"/>
                </a:solidFill>
              </a:rPr>
              <a:t>Commoditize your </a:t>
            </a:r>
            <a:r>
              <a:rPr lang="en-US" dirty="0">
                <a:solidFill>
                  <a:schemeClr val="bg1"/>
                </a:solidFill>
              </a:rPr>
              <a:t>programming </a:t>
            </a:r>
          </a:p>
          <a:p>
            <a:pPr marL="0" indent="0">
              <a:buNone/>
            </a:pPr>
            <a:r>
              <a:rPr lang="en-US" dirty="0">
                <a:solidFill>
                  <a:schemeClr val="bg1"/>
                </a:solidFill>
              </a:rPr>
              <a:t>One stop shop for mobile, 3</a:t>
            </a:r>
            <a:r>
              <a:rPr lang="en-US" baseline="30000" dirty="0">
                <a:solidFill>
                  <a:schemeClr val="bg1"/>
                </a:solidFill>
              </a:rPr>
              <a:t>rd</a:t>
            </a:r>
            <a:r>
              <a:rPr lang="en-US" dirty="0">
                <a:solidFill>
                  <a:schemeClr val="bg1"/>
                </a:solidFill>
              </a:rPr>
              <a:t> party, web, </a:t>
            </a:r>
            <a:r>
              <a:rPr lang="en-US" dirty="0" err="1">
                <a:solidFill>
                  <a:schemeClr val="bg1"/>
                </a:solidFill>
              </a:rPr>
              <a:t>IoT</a:t>
            </a:r>
            <a:endParaRPr lang="en-US" dirty="0">
              <a:solidFill>
                <a:schemeClr val="bg1"/>
              </a:solidFill>
            </a:endParaRPr>
          </a:p>
          <a:p>
            <a:pPr marL="0" indent="0">
              <a:buNone/>
            </a:pPr>
            <a:r>
              <a:rPr lang="en-US" dirty="0">
                <a:solidFill>
                  <a:schemeClr val="bg1"/>
                </a:solidFill>
              </a:rPr>
              <a:t>Security via IAM or in logic</a:t>
            </a:r>
          </a:p>
          <a:p>
            <a:pPr marL="0" indent="0">
              <a:buNone/>
            </a:pPr>
            <a:r>
              <a:rPr lang="en-US" dirty="0">
                <a:solidFill>
                  <a:schemeClr val="bg1"/>
                </a:solidFill>
              </a:rPr>
              <a:t>Triggered by events or scheduled via </a:t>
            </a:r>
            <a:r>
              <a:rPr lang="en-US" dirty="0" err="1" smtClean="0">
                <a:solidFill>
                  <a:schemeClr val="bg1"/>
                </a:solidFill>
              </a:rPr>
              <a:t>CloudWatch</a:t>
            </a:r>
            <a:endParaRPr lang="en-US" dirty="0" smtClean="0">
              <a:solidFill>
                <a:schemeClr val="bg1"/>
              </a:solidFill>
            </a:endParaRPr>
          </a:p>
          <a:p>
            <a:pPr marL="0" indent="0">
              <a:buNone/>
            </a:pPr>
            <a:r>
              <a:rPr lang="en-US" dirty="0" smtClean="0">
                <a:solidFill>
                  <a:schemeClr val="bg1"/>
                </a:solidFill>
              </a:rPr>
              <a:t>Behind the scenes: Amazon Linux 2 (EC2); </a:t>
            </a:r>
            <a:r>
              <a:rPr lang="en-US" dirty="0" err="1" smtClean="0">
                <a:solidFill>
                  <a:schemeClr val="bg1"/>
                </a:solidFill>
              </a:rPr>
              <a:t>dotnet</a:t>
            </a:r>
            <a:r>
              <a:rPr lang="en-US" dirty="0" smtClean="0">
                <a:solidFill>
                  <a:schemeClr val="bg1"/>
                </a:solidFill>
              </a:rPr>
              <a:t> uses RHEL</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
        <p:nvSpPr>
          <p:cNvPr id="7" name="TextBox 6"/>
          <p:cNvSpPr txBox="1"/>
          <p:nvPr/>
        </p:nvSpPr>
        <p:spPr>
          <a:xfrm>
            <a:off x="1464060" y="4798332"/>
            <a:ext cx="2007281" cy="769441"/>
          </a:xfrm>
          <a:prstGeom prst="rect">
            <a:avLst/>
          </a:prstGeom>
          <a:noFill/>
        </p:spPr>
        <p:txBody>
          <a:bodyPr wrap="none" rtlCol="0">
            <a:spAutoFit/>
          </a:bodyPr>
          <a:lstStyle/>
          <a:p>
            <a:r>
              <a:rPr lang="en-US" sz="4400" dirty="0" smtClean="0"/>
              <a:t>Lambda</a:t>
            </a:r>
            <a:endParaRPr lang="en-US" sz="4400" dirty="0"/>
          </a:p>
        </p:txBody>
      </p:sp>
    </p:spTree>
    <p:extLst>
      <p:ext uri="{BB962C8B-B14F-4D97-AF65-F5344CB8AC3E}">
        <p14:creationId xmlns:p14="http://schemas.microsoft.com/office/powerpoint/2010/main" val="1914703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NoSQL </a:t>
            </a:r>
            <a:r>
              <a:rPr lang="en-US" dirty="0" smtClean="0">
                <a:solidFill>
                  <a:schemeClr val="bg1"/>
                </a:solidFill>
              </a:rPr>
              <a:t>database</a:t>
            </a:r>
            <a:endParaRPr lang="en-US" dirty="0">
              <a:solidFill>
                <a:schemeClr val="bg1"/>
              </a:solidFill>
            </a:endParaRPr>
          </a:p>
          <a:p>
            <a:pPr marL="0" indent="0">
              <a:buNone/>
            </a:pPr>
            <a:r>
              <a:rPr lang="en-US" dirty="0" smtClean="0">
                <a:solidFill>
                  <a:schemeClr val="bg1"/>
                </a:solidFill>
              </a:rPr>
              <a:t>Has </a:t>
            </a:r>
            <a:r>
              <a:rPr lang="en-US" dirty="0">
                <a:solidFill>
                  <a:schemeClr val="bg1"/>
                </a:solidFill>
              </a:rPr>
              <a:t>feature to scale up rapidly (</a:t>
            </a:r>
            <a:r>
              <a:rPr lang="en-US" dirty="0" smtClean="0">
                <a:solidFill>
                  <a:schemeClr val="bg1"/>
                </a:solidFill>
              </a:rPr>
              <a:t>DAX)</a:t>
            </a:r>
          </a:p>
          <a:p>
            <a:pPr marL="0" indent="0">
              <a:buNone/>
            </a:pPr>
            <a:r>
              <a:rPr lang="en-US" dirty="0" smtClean="0">
                <a:solidFill>
                  <a:schemeClr val="bg1"/>
                </a:solidFill>
              </a:rPr>
              <a:t>Use </a:t>
            </a:r>
            <a:r>
              <a:rPr lang="en-US" dirty="0" err="1">
                <a:solidFill>
                  <a:schemeClr val="bg1"/>
                </a:solidFill>
              </a:rPr>
              <a:t>DynamoDB</a:t>
            </a:r>
            <a:r>
              <a:rPr lang="en-US" dirty="0">
                <a:solidFill>
                  <a:schemeClr val="bg1"/>
                </a:solidFill>
              </a:rPr>
              <a:t> Streams to react to DB changes to downstream </a:t>
            </a:r>
            <a:r>
              <a:rPr lang="en-US" dirty="0" smtClean="0">
                <a:solidFill>
                  <a:schemeClr val="bg1"/>
                </a:solidFill>
              </a:rPr>
              <a:t>services</a:t>
            </a:r>
          </a:p>
          <a:p>
            <a:pPr marL="0" indent="0">
              <a:buNone/>
            </a:pPr>
            <a:r>
              <a:rPr lang="en-US" dirty="0" smtClean="0">
                <a:solidFill>
                  <a:schemeClr val="bg1"/>
                </a:solidFill>
              </a:rPr>
              <a:t>Pricing based on usage</a:t>
            </a:r>
          </a:p>
          <a:p>
            <a:pPr marL="0" indent="0">
              <a:buNone/>
            </a:pPr>
            <a:r>
              <a:rPr lang="en-US" dirty="0" smtClean="0">
                <a:solidFill>
                  <a:schemeClr val="bg1"/>
                </a:solidFill>
              </a:rPr>
              <a:t>Check </a:t>
            </a:r>
            <a:r>
              <a:rPr lang="en-US" dirty="0">
                <a:solidFill>
                  <a:schemeClr val="bg1"/>
                </a:solidFill>
              </a:rPr>
              <a:t>out videos of one-table </a:t>
            </a:r>
            <a:r>
              <a:rPr lang="en-US" dirty="0" smtClean="0">
                <a:solidFill>
                  <a:schemeClr val="bg1"/>
                </a:solidFill>
              </a:rPr>
              <a:t>database (link in </a:t>
            </a:r>
            <a:r>
              <a:rPr lang="en-US" dirty="0" err="1" smtClean="0">
                <a:solidFill>
                  <a:schemeClr val="bg1"/>
                </a:solidFill>
              </a:rPr>
              <a:t>github</a:t>
            </a:r>
            <a:r>
              <a:rPr lang="en-US" dirty="0" smtClean="0">
                <a:solidFill>
                  <a:schemeClr val="bg1"/>
                </a:solidFill>
              </a:rPr>
              <a:t>)</a:t>
            </a:r>
          </a:p>
          <a:p>
            <a:pPr marL="0" indent="0">
              <a:buNone/>
            </a:pPr>
            <a:endParaRPr lang="en-US" dirty="0">
              <a:solidFill>
                <a:schemeClr val="bg1"/>
              </a:solidFill>
            </a:endParaRPr>
          </a:p>
        </p:txBody>
      </p:sp>
      <p:sp>
        <p:nvSpPr>
          <p:cNvPr id="9" name="TextBox 8"/>
          <p:cNvSpPr txBox="1"/>
          <p:nvPr/>
        </p:nvSpPr>
        <p:spPr>
          <a:xfrm>
            <a:off x="962614" y="4876990"/>
            <a:ext cx="2757486" cy="769441"/>
          </a:xfrm>
          <a:prstGeom prst="rect">
            <a:avLst/>
          </a:prstGeom>
          <a:noFill/>
        </p:spPr>
        <p:txBody>
          <a:bodyPr wrap="none" rtlCol="0">
            <a:spAutoFit/>
          </a:bodyPr>
          <a:lstStyle/>
          <a:p>
            <a:r>
              <a:rPr lang="en-US" sz="4400" dirty="0" err="1" smtClean="0"/>
              <a:t>DynamoDB</a:t>
            </a:r>
            <a:endParaRPr lang="en-US" sz="4400" dirty="0"/>
          </a:p>
        </p:txBody>
      </p:sp>
    </p:spTree>
    <p:extLst>
      <p:ext uri="{BB962C8B-B14F-4D97-AF65-F5344CB8AC3E}">
        <p14:creationId xmlns:p14="http://schemas.microsoft.com/office/powerpoint/2010/main" val="851578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The ultimate storage layer</a:t>
            </a:r>
          </a:p>
          <a:p>
            <a:pPr marL="0" indent="0">
              <a:buNone/>
            </a:pPr>
            <a:r>
              <a:rPr lang="en-US" dirty="0" smtClean="0">
                <a:solidFill>
                  <a:schemeClr val="bg1"/>
                </a:solidFill>
              </a:rPr>
              <a:t>Use as junk folder, database store (Athena/EMR/</a:t>
            </a:r>
            <a:r>
              <a:rPr lang="en-US" dirty="0" err="1" smtClean="0">
                <a:solidFill>
                  <a:schemeClr val="bg1"/>
                </a:solidFill>
              </a:rPr>
              <a:t>RedShift</a:t>
            </a:r>
            <a:r>
              <a:rPr lang="en-US" dirty="0" smtClean="0">
                <a:solidFill>
                  <a:schemeClr val="bg1"/>
                </a:solidFill>
              </a:rPr>
              <a:t>), one-offs temporary storage, regulatory mandated storage (lock files for 7 years)</a:t>
            </a:r>
          </a:p>
          <a:p>
            <a:pPr marL="0" indent="0">
              <a:buNone/>
            </a:pPr>
            <a:r>
              <a:rPr lang="en-US" dirty="0" smtClean="0">
                <a:solidFill>
                  <a:schemeClr val="bg1"/>
                </a:solidFill>
              </a:rPr>
              <a:t>99.999999999% durability (31.56 </a:t>
            </a:r>
            <a:r>
              <a:rPr lang="en-US" dirty="0" err="1" smtClean="0">
                <a:solidFill>
                  <a:schemeClr val="bg1"/>
                </a:solidFill>
              </a:rPr>
              <a:t>ms</a:t>
            </a:r>
            <a:r>
              <a:rPr lang="en-US" dirty="0" smtClean="0">
                <a:solidFill>
                  <a:schemeClr val="bg1"/>
                </a:solidFill>
              </a:rPr>
              <a:t> downtime!)</a:t>
            </a:r>
          </a:p>
          <a:p>
            <a:pPr marL="0" indent="0">
              <a:buNone/>
            </a:pPr>
            <a:r>
              <a:rPr lang="en-US" dirty="0" smtClean="0">
                <a:solidFill>
                  <a:schemeClr val="bg1"/>
                </a:solidFill>
              </a:rPr>
              <a:t>Pricing based on data-out and storage</a:t>
            </a:r>
          </a:p>
          <a:p>
            <a:pPr marL="0" indent="0">
              <a:buNone/>
            </a:pPr>
            <a:r>
              <a:rPr lang="en-US" dirty="0" smtClean="0">
                <a:solidFill>
                  <a:schemeClr val="bg1"/>
                </a:solidFill>
              </a:rPr>
              <a:t>Redundancy built-in</a:t>
            </a:r>
          </a:p>
          <a:p>
            <a:pPr marL="0" indent="0">
              <a:buNone/>
            </a:pPr>
            <a:r>
              <a:rPr lang="en-US" dirty="0" smtClean="0">
                <a:solidFill>
                  <a:schemeClr val="bg1"/>
                </a:solidFill>
              </a:rPr>
              <a:t>Replication across regions</a:t>
            </a:r>
          </a:p>
          <a:p>
            <a:endParaRPr lang="en-US" dirty="0">
              <a:solidFill>
                <a:schemeClr val="bg1"/>
              </a:solidFill>
            </a:endParaRPr>
          </a:p>
        </p:txBody>
      </p:sp>
      <p:sp>
        <p:nvSpPr>
          <p:cNvPr id="9" name="TextBox 8"/>
          <p:cNvSpPr txBox="1"/>
          <p:nvPr/>
        </p:nvSpPr>
        <p:spPr>
          <a:xfrm>
            <a:off x="1955673" y="4867158"/>
            <a:ext cx="729687" cy="769441"/>
          </a:xfrm>
          <a:prstGeom prst="rect">
            <a:avLst/>
          </a:prstGeom>
          <a:noFill/>
        </p:spPr>
        <p:txBody>
          <a:bodyPr wrap="none" rtlCol="0">
            <a:spAutoFit/>
          </a:bodyPr>
          <a:lstStyle/>
          <a:p>
            <a:r>
              <a:rPr lang="en-US" sz="4400" dirty="0" smtClean="0"/>
              <a:t>S3</a:t>
            </a:r>
            <a:endParaRPr lang="en-US" sz="4400" dirty="0"/>
          </a:p>
        </p:txBody>
      </p:sp>
    </p:spTree>
    <p:extLst>
      <p:ext uri="{BB962C8B-B14F-4D97-AF65-F5344CB8AC3E}">
        <p14:creationId xmlns:p14="http://schemas.microsoft.com/office/powerpoint/2010/main" val="4125593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smtClean="0">
                <a:solidFill>
                  <a:schemeClr val="bg1"/>
                </a:solidFill>
                <a:latin typeface="+mj-lt"/>
                <a:ea typeface="+mj-ea"/>
                <a:cs typeface="+mj-cs"/>
              </a:rPr>
              <a:t>RDS/Aurora</a:t>
            </a:r>
            <a:endParaRPr lang="en-US" sz="6000" kern="1200" dirty="0">
              <a:solidFill>
                <a:schemeClr val="bg1"/>
              </a:solidFill>
              <a:latin typeface="+mj-lt"/>
              <a:ea typeface="+mj-ea"/>
              <a:cs typeface="+mj-cs"/>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15">
            <a:extLst>
              <a:ext uri="{FF2B5EF4-FFF2-40B4-BE49-F238E27FC236}">
                <a16:creationId xmlns:a16="http://schemas.microsoft.com/office/drawing/2014/main" id="{C74B9571-CBCE-0B41-BB93-C639C1D06DC9}"/>
              </a:ext>
            </a:extLst>
          </p:cNvPr>
          <p:cNvPicPr>
            <a:picLocks noChangeAspect="1"/>
          </p:cNvPicPr>
          <p:nvPr/>
        </p:nvPicPr>
        <p:blipFill>
          <a:blip r:embed="rId2">
            <a:extLst>
              <a:ext uri="{96DAC541-7B7A-43D3-8B79-37D633B846F1}">
                <asvg:svgBlip xmlns:asvg="http://schemas.microsoft.com/office/drawing/2016/SVG/main" xmlns="" r:embed="rId9"/>
              </a:ext>
            </a:extLst>
          </a:blip>
          <a:stretch>
            <a:fillRect/>
          </a:stretch>
        </p:blipFill>
        <p:spPr>
          <a:xfrm>
            <a:off x="425773" y="720993"/>
            <a:ext cx="2091515" cy="2091515"/>
          </a:xfrm>
          <a:prstGeom prst="rect">
            <a:avLst/>
          </a:prstGeom>
        </p:spPr>
      </p:pic>
      <p:pic>
        <p:nvPicPr>
          <p:cNvPr id="12" name="Graphic 27">
            <a:extLst>
              <a:ext uri="{FF2B5EF4-FFF2-40B4-BE49-F238E27FC236}">
                <a16:creationId xmlns:a16="http://schemas.microsoft.com/office/drawing/2014/main" id="{BE111FD0-BA65-1E49-9BA2-83EC0AED97E8}"/>
              </a:ext>
            </a:extLst>
          </p:cNvPr>
          <p:cNvPicPr>
            <a:picLocks noChangeAspect="1"/>
          </p:cNvPicPr>
          <p:nvPr/>
        </p:nvPicPr>
        <p:blipFill>
          <a:blip r:embed="rId10">
            <a:extLst>
              <a:ext uri="{96DAC541-7B7A-43D3-8B79-37D633B846F1}">
                <asvg:svgBlip xmlns:asvg="http://schemas.microsoft.com/office/drawing/2016/SVG/main" xmlns="" r:embed="rId5"/>
              </a:ext>
            </a:extLst>
          </a:blip>
          <a:stretch>
            <a:fillRect/>
          </a:stretch>
        </p:blipFill>
        <p:spPr>
          <a:xfrm>
            <a:off x="2114494" y="2409714"/>
            <a:ext cx="2237104" cy="2237104"/>
          </a:xfrm>
          <a:prstGeom prst="rect">
            <a:avLst/>
          </a:prstGeom>
          <a:ln>
            <a:solidFill>
              <a:schemeClr val="accent1"/>
            </a:solidFill>
          </a:ln>
        </p:spPr>
      </p:pic>
    </p:spTree>
    <p:extLst>
      <p:ext uri="{BB962C8B-B14F-4D97-AF65-F5344CB8AC3E}">
        <p14:creationId xmlns:p14="http://schemas.microsoft.com/office/powerpoint/2010/main" val="3702546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Managed databases</a:t>
            </a:r>
            <a:endParaRPr lang="en-US" dirty="0" smtClean="0">
              <a:solidFill>
                <a:schemeClr val="bg1"/>
              </a:solidFill>
            </a:endParaRPr>
          </a:p>
          <a:p>
            <a:pPr marL="0" indent="0">
              <a:buNone/>
            </a:pPr>
            <a:r>
              <a:rPr lang="en-US" dirty="0" smtClean="0">
                <a:solidFill>
                  <a:schemeClr val="bg1"/>
                </a:solidFill>
              </a:rPr>
              <a:t>Five</a:t>
            </a:r>
            <a:r>
              <a:rPr lang="en-US" dirty="0" smtClean="0">
                <a:solidFill>
                  <a:schemeClr val="bg1"/>
                </a:solidFill>
              </a:rPr>
              <a:t> flavors:</a:t>
            </a:r>
          </a:p>
          <a:p>
            <a:pPr lvl="1"/>
            <a:r>
              <a:rPr lang="en-US" dirty="0">
                <a:solidFill>
                  <a:schemeClr val="bg1"/>
                </a:solidFill>
              </a:rPr>
              <a:t>	</a:t>
            </a:r>
            <a:r>
              <a:rPr lang="en-US" dirty="0" smtClean="0">
                <a:solidFill>
                  <a:schemeClr val="bg1"/>
                </a:solidFill>
              </a:rPr>
              <a:t>PostgreSQL</a:t>
            </a:r>
          </a:p>
          <a:p>
            <a:pPr lvl="1"/>
            <a:r>
              <a:rPr lang="en-US" dirty="0" smtClean="0">
                <a:solidFill>
                  <a:schemeClr val="bg1"/>
                </a:solidFill>
              </a:rPr>
              <a:t>	MySQL</a:t>
            </a:r>
          </a:p>
          <a:p>
            <a:pPr lvl="1"/>
            <a:r>
              <a:rPr lang="en-US" dirty="0" smtClean="0">
                <a:solidFill>
                  <a:schemeClr val="bg1"/>
                </a:solidFill>
              </a:rPr>
              <a:t>	</a:t>
            </a:r>
            <a:r>
              <a:rPr lang="en-US" dirty="0" err="1" smtClean="0">
                <a:solidFill>
                  <a:schemeClr val="bg1"/>
                </a:solidFill>
              </a:rPr>
              <a:t>MariaDB</a:t>
            </a:r>
            <a:endParaRPr lang="en-US" dirty="0" smtClean="0">
              <a:solidFill>
                <a:schemeClr val="bg1"/>
              </a:solidFill>
            </a:endParaRPr>
          </a:p>
          <a:p>
            <a:pPr lvl="1"/>
            <a:r>
              <a:rPr lang="en-US" dirty="0" smtClean="0">
                <a:solidFill>
                  <a:schemeClr val="bg1"/>
                </a:solidFill>
              </a:rPr>
              <a:t>	Oracle</a:t>
            </a:r>
          </a:p>
          <a:p>
            <a:pPr lvl="1"/>
            <a:r>
              <a:rPr lang="en-US" dirty="0" smtClean="0">
                <a:solidFill>
                  <a:schemeClr val="bg1"/>
                </a:solidFill>
              </a:rPr>
              <a:t>	SQL Server</a:t>
            </a:r>
            <a:endParaRPr lang="en-US" dirty="0" smtClean="0">
              <a:solidFill>
                <a:schemeClr val="bg1"/>
              </a:solidFill>
            </a:endParaRPr>
          </a:p>
          <a:p>
            <a:pPr marL="0" indent="0">
              <a:buNone/>
            </a:pPr>
            <a:r>
              <a:rPr lang="en-US" dirty="0" smtClean="0">
                <a:solidFill>
                  <a:schemeClr val="bg1"/>
                </a:solidFill>
              </a:rPr>
              <a:t>Aurora is “best version”</a:t>
            </a:r>
            <a:endParaRPr lang="en-US" dirty="0" smtClean="0">
              <a:solidFill>
                <a:schemeClr val="bg1"/>
              </a:solidFill>
            </a:endParaRPr>
          </a:p>
          <a:p>
            <a:pPr marL="0" indent="0">
              <a:buNone/>
            </a:pPr>
            <a:r>
              <a:rPr lang="en-US" dirty="0" smtClean="0">
                <a:solidFill>
                  <a:schemeClr val="bg1"/>
                </a:solidFill>
              </a:rPr>
              <a:t>*new* Aurora </a:t>
            </a:r>
            <a:r>
              <a:rPr lang="en-US" dirty="0" err="1" smtClean="0">
                <a:solidFill>
                  <a:schemeClr val="bg1"/>
                </a:solidFill>
              </a:rPr>
              <a:t>S</a:t>
            </a:r>
            <a:r>
              <a:rPr lang="en-US" dirty="0" err="1" smtClean="0">
                <a:solidFill>
                  <a:schemeClr val="bg1"/>
                </a:solidFill>
              </a:rPr>
              <a:t>erverless</a:t>
            </a:r>
            <a:endParaRPr lang="en-US" dirty="0" smtClean="0">
              <a:solidFill>
                <a:schemeClr val="bg1"/>
              </a:solidFill>
            </a:endParaRPr>
          </a:p>
          <a:p>
            <a:pPr marL="0" indent="0">
              <a:buNone/>
            </a:pPr>
            <a:r>
              <a:rPr lang="en-US" dirty="0" smtClean="0">
                <a:solidFill>
                  <a:schemeClr val="bg1"/>
                </a:solidFill>
              </a:rPr>
              <a:t>No user licenses</a:t>
            </a:r>
            <a:endParaRPr lang="en-US" dirty="0" smtClean="0">
              <a:solidFill>
                <a:schemeClr val="bg1"/>
              </a:solidFill>
            </a:endParaRPr>
          </a:p>
        </p:txBody>
      </p:sp>
      <p:sp>
        <p:nvSpPr>
          <p:cNvPr id="10" name="TextBox 9"/>
          <p:cNvSpPr txBox="1"/>
          <p:nvPr/>
        </p:nvSpPr>
        <p:spPr>
          <a:xfrm>
            <a:off x="1059097" y="4876990"/>
            <a:ext cx="2863156" cy="769441"/>
          </a:xfrm>
          <a:prstGeom prst="rect">
            <a:avLst/>
          </a:prstGeom>
          <a:noFill/>
        </p:spPr>
        <p:txBody>
          <a:bodyPr wrap="none" rtlCol="0">
            <a:spAutoFit/>
          </a:bodyPr>
          <a:lstStyle/>
          <a:p>
            <a:r>
              <a:rPr lang="en-US" sz="4400" dirty="0" smtClean="0"/>
              <a:t>RDS/Aurora</a:t>
            </a:r>
          </a:p>
        </p:txBody>
      </p:sp>
      <p:pic>
        <p:nvPicPr>
          <p:cNvPr id="12" name="Graphic 15">
            <a:extLst>
              <a:ext uri="{FF2B5EF4-FFF2-40B4-BE49-F238E27FC236}">
                <a16:creationId xmlns:a16="http://schemas.microsoft.com/office/drawing/2014/main" id="{C74B9571-CBCE-0B41-BB93-C639C1D06DC9}"/>
              </a:ext>
            </a:extLst>
          </p:cNvPr>
          <p:cNvPicPr>
            <a:picLocks noChangeAspect="1"/>
          </p:cNvPicPr>
          <p:nvPr/>
        </p:nvPicPr>
        <p:blipFill>
          <a:blip r:embed="rId5">
            <a:extLst>
              <a:ext uri="{96DAC541-7B7A-43D3-8B79-37D633B846F1}">
                <asvg:svgBlip xmlns:asvg="http://schemas.microsoft.com/office/drawing/2016/SVG/main" xmlns="" r:embed="rId9"/>
              </a:ext>
            </a:extLst>
          </a:blip>
          <a:stretch>
            <a:fillRect/>
          </a:stretch>
        </p:blipFill>
        <p:spPr>
          <a:xfrm>
            <a:off x="425773" y="720993"/>
            <a:ext cx="2091515" cy="2091515"/>
          </a:xfrm>
          <a:prstGeom prst="rect">
            <a:avLst/>
          </a:prstGeom>
        </p:spPr>
      </p:pic>
      <p:pic>
        <p:nvPicPr>
          <p:cNvPr id="14" name="Graphic 27">
            <a:extLst>
              <a:ext uri="{FF2B5EF4-FFF2-40B4-BE49-F238E27FC236}">
                <a16:creationId xmlns:a16="http://schemas.microsoft.com/office/drawing/2014/main" id="{BE111FD0-BA65-1E49-9BA2-83EC0AED97E8}"/>
              </a:ext>
            </a:extLst>
          </p:cNvPr>
          <p:cNvPicPr>
            <a:picLocks noChangeAspect="1"/>
          </p:cNvPicPr>
          <p:nvPr/>
        </p:nvPicPr>
        <p:blipFill>
          <a:blip r:embed="rId10">
            <a:extLst>
              <a:ext uri="{96DAC541-7B7A-43D3-8B79-37D633B846F1}">
                <asvg:svgBlip xmlns:asvg="http://schemas.microsoft.com/office/drawing/2016/SVG/main" xmlns="" r:embed="rId11"/>
              </a:ext>
            </a:extLst>
          </a:blip>
          <a:stretch>
            <a:fillRect/>
          </a:stretch>
        </p:blipFill>
        <p:spPr>
          <a:xfrm>
            <a:off x="2114494" y="2409714"/>
            <a:ext cx="2237104" cy="2237104"/>
          </a:xfrm>
          <a:prstGeom prst="rect">
            <a:avLst/>
          </a:prstGeom>
          <a:ln>
            <a:solidFill>
              <a:schemeClr val="accent1"/>
            </a:solidFill>
          </a:ln>
        </p:spPr>
      </p:pic>
    </p:spTree>
    <p:extLst>
      <p:ext uri="{BB962C8B-B14F-4D97-AF65-F5344CB8AC3E}">
        <p14:creationId xmlns:p14="http://schemas.microsoft.com/office/powerpoint/2010/main" val="1512717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2927967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Entry point into AWS</a:t>
            </a:r>
          </a:p>
          <a:p>
            <a:pPr marL="0" indent="0">
              <a:buNone/>
            </a:pPr>
            <a:r>
              <a:rPr lang="en-US" dirty="0" smtClean="0">
                <a:solidFill>
                  <a:schemeClr val="bg1"/>
                </a:solidFill>
              </a:rPr>
              <a:t>REST API &amp; </a:t>
            </a:r>
            <a:r>
              <a:rPr lang="en-US" dirty="0" err="1" smtClean="0">
                <a:solidFill>
                  <a:schemeClr val="bg1"/>
                </a:solidFill>
              </a:rPr>
              <a:t>WebSockets</a:t>
            </a:r>
            <a:r>
              <a:rPr lang="en-US" dirty="0" smtClean="0">
                <a:solidFill>
                  <a:schemeClr val="bg1"/>
                </a:solidFill>
              </a:rPr>
              <a:t> API</a:t>
            </a:r>
          </a:p>
          <a:p>
            <a:pPr marL="0" indent="0">
              <a:buNone/>
            </a:pPr>
            <a:r>
              <a:rPr lang="en-US" dirty="0" smtClean="0">
                <a:solidFill>
                  <a:schemeClr val="bg1"/>
                </a:solidFill>
              </a:rPr>
              <a:t>Test with Postman</a:t>
            </a:r>
          </a:p>
          <a:p>
            <a:pPr marL="0" indent="0">
              <a:buNone/>
            </a:pPr>
            <a:r>
              <a:rPr lang="en-US" dirty="0" smtClean="0">
                <a:solidFill>
                  <a:schemeClr val="bg1"/>
                </a:solidFill>
              </a:rPr>
              <a:t>Can throttle traffic</a:t>
            </a:r>
          </a:p>
          <a:p>
            <a:pPr marL="0" indent="0">
              <a:buNone/>
            </a:pPr>
            <a:r>
              <a:rPr lang="en-US" dirty="0" err="1" smtClean="0">
                <a:solidFill>
                  <a:schemeClr val="bg1"/>
                </a:solidFill>
              </a:rPr>
              <a:t>DDoS</a:t>
            </a:r>
            <a:r>
              <a:rPr lang="en-US" dirty="0" smtClean="0">
                <a:solidFill>
                  <a:schemeClr val="bg1"/>
                </a:solidFill>
              </a:rPr>
              <a:t> prevention</a:t>
            </a:r>
          </a:p>
          <a:p>
            <a:pPr marL="0" indent="0">
              <a:buNone/>
            </a:pPr>
            <a:r>
              <a:rPr lang="en-US" dirty="0" smtClean="0">
                <a:solidFill>
                  <a:schemeClr val="bg1"/>
                </a:solidFill>
              </a:rPr>
              <a:t>Pluggable authorization</a:t>
            </a:r>
          </a:p>
        </p:txBody>
      </p:sp>
      <p:sp>
        <p:nvSpPr>
          <p:cNvPr id="10" name="TextBox 9"/>
          <p:cNvSpPr txBox="1"/>
          <p:nvPr/>
        </p:nvSpPr>
        <p:spPr>
          <a:xfrm>
            <a:off x="908491" y="4876990"/>
            <a:ext cx="3069623" cy="769441"/>
          </a:xfrm>
          <a:prstGeom prst="rect">
            <a:avLst/>
          </a:prstGeom>
          <a:noFill/>
        </p:spPr>
        <p:txBody>
          <a:bodyPr wrap="none" rtlCol="0">
            <a:spAutoFit/>
          </a:bodyPr>
          <a:lstStyle/>
          <a:p>
            <a:r>
              <a:rPr lang="en-US" sz="4400" dirty="0" smtClean="0"/>
              <a:t>API Gateway</a:t>
            </a:r>
            <a:endParaRPr lang="en-US" sz="4400" dirty="0"/>
          </a:p>
        </p:txBody>
      </p:sp>
    </p:spTree>
    <p:extLst>
      <p:ext uri="{BB962C8B-B14F-4D97-AF65-F5344CB8AC3E}">
        <p14:creationId xmlns:p14="http://schemas.microsoft.com/office/powerpoint/2010/main" val="2701443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Security layer</a:t>
            </a:r>
          </a:p>
          <a:p>
            <a:pPr marL="0" indent="0">
              <a:buNone/>
            </a:pPr>
            <a:r>
              <a:rPr lang="en-US" dirty="0" smtClean="0">
                <a:solidFill>
                  <a:schemeClr val="bg1"/>
                </a:solidFill>
              </a:rPr>
              <a:t>User pools:</a:t>
            </a:r>
          </a:p>
          <a:p>
            <a:pPr marL="0" indent="0">
              <a:buNone/>
            </a:pPr>
            <a:r>
              <a:rPr lang="en-US" dirty="0">
                <a:solidFill>
                  <a:schemeClr val="bg1"/>
                </a:solidFill>
              </a:rPr>
              <a:t>	</a:t>
            </a:r>
            <a:r>
              <a:rPr lang="en-US" dirty="0" smtClean="0">
                <a:solidFill>
                  <a:schemeClr val="bg1"/>
                </a:solidFill>
              </a:rPr>
              <a:t>Facebook</a:t>
            </a:r>
          </a:p>
          <a:p>
            <a:pPr marL="0" indent="0">
              <a:buNone/>
            </a:pPr>
            <a:r>
              <a:rPr lang="en-US" dirty="0" smtClean="0">
                <a:solidFill>
                  <a:schemeClr val="bg1"/>
                </a:solidFill>
              </a:rPr>
              <a:t>	Google</a:t>
            </a:r>
          </a:p>
          <a:p>
            <a:pPr marL="0" indent="0">
              <a:buNone/>
            </a:pPr>
            <a:r>
              <a:rPr lang="en-US" dirty="0" smtClean="0">
                <a:solidFill>
                  <a:schemeClr val="bg1"/>
                </a:solidFill>
              </a:rPr>
              <a:t>	Microsoft AD/SAML</a:t>
            </a:r>
          </a:p>
          <a:p>
            <a:pPr marL="0" indent="0">
              <a:buNone/>
            </a:pPr>
            <a:r>
              <a:rPr lang="en-US" dirty="0">
                <a:solidFill>
                  <a:schemeClr val="bg1"/>
                </a:solidFill>
              </a:rPr>
              <a:t>	</a:t>
            </a:r>
            <a:r>
              <a:rPr lang="en-US" dirty="0" smtClean="0">
                <a:solidFill>
                  <a:schemeClr val="bg1"/>
                </a:solidFill>
              </a:rPr>
              <a:t>OAuth</a:t>
            </a:r>
          </a:p>
          <a:p>
            <a:pPr marL="0" indent="0">
              <a:buNone/>
            </a:pPr>
            <a:r>
              <a:rPr lang="en-US" dirty="0">
                <a:solidFill>
                  <a:schemeClr val="bg1"/>
                </a:solidFill>
              </a:rPr>
              <a:t>	</a:t>
            </a:r>
            <a:r>
              <a:rPr lang="en-US" dirty="0" err="1" smtClean="0">
                <a:solidFill>
                  <a:schemeClr val="bg1"/>
                </a:solidFill>
              </a:rPr>
              <a:t>OpenID</a:t>
            </a:r>
            <a:r>
              <a:rPr lang="en-US" dirty="0" smtClean="0">
                <a:solidFill>
                  <a:schemeClr val="bg1"/>
                </a:solidFill>
              </a:rPr>
              <a:t> Connect</a:t>
            </a:r>
          </a:p>
          <a:p>
            <a:pPr marL="0" indent="0">
              <a:buNone/>
            </a:pPr>
            <a:r>
              <a:rPr lang="en-US" dirty="0" smtClean="0">
                <a:solidFill>
                  <a:schemeClr val="bg1"/>
                </a:solidFill>
              </a:rPr>
              <a:t>HIPAA compliant</a:t>
            </a:r>
          </a:p>
          <a:p>
            <a:pPr marL="0" indent="0">
              <a:buNone/>
            </a:pPr>
            <a:r>
              <a:rPr lang="en-US" dirty="0" smtClean="0">
                <a:solidFill>
                  <a:schemeClr val="bg1"/>
                </a:solidFill>
              </a:rPr>
              <a:t>Logins for external users</a:t>
            </a:r>
          </a:p>
        </p:txBody>
      </p:sp>
      <p:sp>
        <p:nvSpPr>
          <p:cNvPr id="4" name="TextBox 3"/>
          <p:cNvSpPr txBox="1"/>
          <p:nvPr/>
        </p:nvSpPr>
        <p:spPr>
          <a:xfrm>
            <a:off x="1464060" y="4798332"/>
            <a:ext cx="1958485" cy="769441"/>
          </a:xfrm>
          <a:prstGeom prst="rect">
            <a:avLst/>
          </a:prstGeom>
          <a:noFill/>
        </p:spPr>
        <p:txBody>
          <a:bodyPr wrap="none" rtlCol="0">
            <a:spAutoFit/>
          </a:bodyPr>
          <a:lstStyle/>
          <a:p>
            <a:r>
              <a:rPr lang="en-US" sz="4400" dirty="0" err="1" smtClean="0"/>
              <a:t>Cognito</a:t>
            </a:r>
            <a:endParaRPr lang="en-US" sz="4400" dirty="0"/>
          </a:p>
        </p:txBody>
      </p:sp>
    </p:spTree>
    <p:extLst>
      <p:ext uri="{BB962C8B-B14F-4D97-AF65-F5344CB8AC3E}">
        <p14:creationId xmlns:p14="http://schemas.microsoft.com/office/powerpoint/2010/main" val="27991776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Monitoring layer</a:t>
            </a:r>
          </a:p>
          <a:p>
            <a:pPr marL="0" indent="0">
              <a:buNone/>
            </a:pPr>
            <a:r>
              <a:rPr lang="en-US" dirty="0" smtClean="0">
                <a:solidFill>
                  <a:schemeClr val="bg1"/>
                </a:solidFill>
              </a:rPr>
              <a:t>Monitor behaviors in apps</a:t>
            </a:r>
          </a:p>
          <a:p>
            <a:pPr marL="0" indent="0">
              <a:buNone/>
            </a:pPr>
            <a:r>
              <a:rPr lang="en-US" dirty="0" smtClean="0">
                <a:solidFill>
                  <a:schemeClr val="bg1"/>
                </a:solidFill>
              </a:rPr>
              <a:t>Request tracing</a:t>
            </a:r>
          </a:p>
          <a:p>
            <a:pPr marL="0" indent="0">
              <a:buNone/>
            </a:pPr>
            <a:r>
              <a:rPr lang="en-US" dirty="0" smtClean="0">
                <a:solidFill>
                  <a:schemeClr val="bg1"/>
                </a:solidFill>
              </a:rPr>
              <a:t>Profiling</a:t>
            </a:r>
          </a:p>
          <a:p>
            <a:pPr marL="0" indent="0">
              <a:buNone/>
            </a:pPr>
            <a:r>
              <a:rPr lang="en-US" dirty="0" smtClean="0">
                <a:solidFill>
                  <a:schemeClr val="bg1"/>
                </a:solidFill>
              </a:rPr>
              <a:t>Costs money!</a:t>
            </a:r>
          </a:p>
        </p:txBody>
      </p:sp>
      <p:sp>
        <p:nvSpPr>
          <p:cNvPr id="9" name="TextBox 8"/>
          <p:cNvSpPr txBox="1"/>
          <p:nvPr/>
        </p:nvSpPr>
        <p:spPr>
          <a:xfrm>
            <a:off x="1464060" y="4798332"/>
            <a:ext cx="1472647" cy="769441"/>
          </a:xfrm>
          <a:prstGeom prst="rect">
            <a:avLst/>
          </a:prstGeom>
          <a:noFill/>
        </p:spPr>
        <p:txBody>
          <a:bodyPr wrap="none" rtlCol="0">
            <a:spAutoFit/>
          </a:bodyPr>
          <a:lstStyle/>
          <a:p>
            <a:r>
              <a:rPr lang="en-US" sz="4400" dirty="0" smtClean="0"/>
              <a:t>X-Ray</a:t>
            </a:r>
            <a:endParaRPr lang="en-US" sz="4400" dirty="0"/>
          </a:p>
        </p:txBody>
      </p:sp>
    </p:spTree>
    <p:extLst>
      <p:ext uri="{BB962C8B-B14F-4D97-AF65-F5344CB8AC3E}">
        <p14:creationId xmlns:p14="http://schemas.microsoft.com/office/powerpoint/2010/main" val="27517292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Workflow layer</a:t>
            </a:r>
          </a:p>
          <a:p>
            <a:pPr marL="0" indent="0">
              <a:buNone/>
            </a:pPr>
            <a:r>
              <a:rPr lang="en-US" dirty="0" smtClean="0">
                <a:solidFill>
                  <a:schemeClr val="bg1"/>
                </a:solidFill>
              </a:rPr>
              <a:t>Orchestration</a:t>
            </a:r>
            <a:endParaRPr lang="en-US" dirty="0">
              <a:solidFill>
                <a:schemeClr val="bg1"/>
              </a:solidFill>
            </a:endParaRPr>
          </a:p>
          <a:p>
            <a:pPr marL="0" indent="0">
              <a:buNone/>
            </a:pPr>
            <a:r>
              <a:rPr lang="en-US" dirty="0" smtClean="0">
                <a:solidFill>
                  <a:schemeClr val="bg1"/>
                </a:solidFill>
              </a:rPr>
              <a:t>Automate recurring tasks</a:t>
            </a:r>
          </a:p>
          <a:p>
            <a:pPr marL="0" indent="0">
              <a:buNone/>
            </a:pPr>
            <a:r>
              <a:rPr lang="en-US" dirty="0" smtClean="0">
                <a:solidFill>
                  <a:schemeClr val="bg1"/>
                </a:solidFill>
              </a:rPr>
              <a:t>Done in orderly manner</a:t>
            </a:r>
          </a:p>
          <a:p>
            <a:pPr marL="0" indent="0">
              <a:buNone/>
            </a:pPr>
            <a:r>
              <a:rPr lang="en-US" dirty="0" smtClean="0">
                <a:solidFill>
                  <a:schemeClr val="bg1"/>
                </a:solidFill>
              </a:rPr>
              <a:t>Resilient</a:t>
            </a:r>
          </a:p>
          <a:p>
            <a:pPr marL="0" indent="0">
              <a:buNone/>
            </a:pPr>
            <a:r>
              <a:rPr lang="en-US" dirty="0" smtClean="0">
                <a:solidFill>
                  <a:schemeClr val="bg1"/>
                </a:solidFill>
              </a:rPr>
              <a:t>BPM-like tooling</a:t>
            </a:r>
          </a:p>
        </p:txBody>
      </p:sp>
      <p:sp>
        <p:nvSpPr>
          <p:cNvPr id="10" name="TextBox 9"/>
          <p:cNvSpPr txBox="1"/>
          <p:nvPr/>
        </p:nvSpPr>
        <p:spPr>
          <a:xfrm>
            <a:off x="663649" y="4867157"/>
            <a:ext cx="3559308" cy="769441"/>
          </a:xfrm>
          <a:prstGeom prst="rect">
            <a:avLst/>
          </a:prstGeom>
          <a:noFill/>
        </p:spPr>
        <p:txBody>
          <a:bodyPr wrap="none" rtlCol="0">
            <a:spAutoFit/>
          </a:bodyPr>
          <a:lstStyle/>
          <a:p>
            <a:r>
              <a:rPr lang="en-US" sz="4400" dirty="0" smtClean="0"/>
              <a:t>Step Functions</a:t>
            </a:r>
            <a:endParaRPr lang="en-US" sz="4400" dirty="0"/>
          </a:p>
        </p:txBody>
      </p:sp>
    </p:spTree>
    <p:extLst>
      <p:ext uri="{BB962C8B-B14F-4D97-AF65-F5344CB8AC3E}">
        <p14:creationId xmlns:p14="http://schemas.microsoft.com/office/powerpoint/2010/main" val="2478123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err="1" smtClean="0">
                <a:solidFill>
                  <a:schemeClr val="bg1"/>
                </a:solidFill>
                <a:latin typeface="+mj-lt"/>
                <a:ea typeface="+mj-ea"/>
                <a:cs typeface="+mj-cs"/>
              </a:rPr>
              <a:t>RedShift</a:t>
            </a:r>
            <a:endParaRPr lang="en-US" sz="6000" kern="1200" dirty="0">
              <a:solidFill>
                <a:schemeClr val="bg1"/>
              </a:solidFill>
              <a:latin typeface="+mj-lt"/>
              <a:ea typeface="+mj-ea"/>
              <a:cs typeface="+mj-cs"/>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31">
            <a:extLst>
              <a:ext uri="{FF2B5EF4-FFF2-40B4-BE49-F238E27FC236}">
                <a16:creationId xmlns:a16="http://schemas.microsoft.com/office/drawing/2014/main" id="{7838160C-CE3D-9944-8BEA-2F2AC0353FAA}"/>
              </a:ext>
            </a:extLst>
          </p:cNvPr>
          <p:cNvPicPr>
            <a:picLocks noChangeAspect="1"/>
          </p:cNvPicPr>
          <p:nvPr/>
        </p:nvPicPr>
        <p:blipFill>
          <a:blip r:embed="rId3">
            <a:extLst>
              <a:ext uri="{96DAC541-7B7A-43D3-8B79-37D633B846F1}">
                <asvg:svgBlip xmlns:asvg="http://schemas.microsoft.com/office/drawing/2016/SVG/main" xmlns="" r:embed="rId15"/>
              </a:ext>
            </a:extLst>
          </a:blip>
          <a:stretch>
            <a:fillRect/>
          </a:stretch>
        </p:blipFill>
        <p:spPr>
          <a:xfrm>
            <a:off x="442865" y="735059"/>
            <a:ext cx="4050792" cy="4050792"/>
          </a:xfrm>
          <a:prstGeom prst="rect">
            <a:avLst/>
          </a:prstGeom>
        </p:spPr>
      </p:pic>
    </p:spTree>
    <p:extLst>
      <p:ext uri="{BB962C8B-B14F-4D97-AF65-F5344CB8AC3E}">
        <p14:creationId xmlns:p14="http://schemas.microsoft.com/office/powerpoint/2010/main" val="233868598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31">
            <a:extLst>
              <a:ext uri="{FF2B5EF4-FFF2-40B4-BE49-F238E27FC236}">
                <a16:creationId xmlns:a16="http://schemas.microsoft.com/office/drawing/2014/main" id="{7838160C-CE3D-9944-8BEA-2F2AC0353FAA}"/>
              </a:ext>
            </a:extLst>
          </p:cNvPr>
          <p:cNvPicPr>
            <a:picLocks noChangeAspect="1"/>
          </p:cNvPicPr>
          <p:nvPr/>
        </p:nvPicPr>
        <p:blipFill>
          <a:blip r:embed="rId3">
            <a:extLst>
              <a:ext uri="{96DAC541-7B7A-43D3-8B79-37D633B846F1}">
                <asvg:svgBlip xmlns:asvg="http://schemas.microsoft.com/office/drawing/2016/SVG/main" xmlns="" r:embed="rId15"/>
              </a:ext>
            </a:extLst>
          </a:blip>
          <a:stretch>
            <a:fillRect/>
          </a:stretch>
        </p:blipFill>
        <p:spPr>
          <a:xfrm>
            <a:off x="432107" y="713543"/>
            <a:ext cx="4050792" cy="4050792"/>
          </a:xfrm>
          <a:prstGeom prst="rect">
            <a:avLst/>
          </a:prstGeom>
        </p:spPr>
      </p:pic>
      <p:sp>
        <p:nvSpPr>
          <p:cNvPr id="12"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smtClean="0">
                <a:solidFill>
                  <a:schemeClr val="bg1"/>
                </a:solidFill>
              </a:rPr>
              <a:t>Datwarehouse</a:t>
            </a:r>
            <a:endParaRPr lang="en-US" dirty="0" smtClean="0">
              <a:solidFill>
                <a:schemeClr val="bg1"/>
              </a:solidFill>
            </a:endParaRPr>
          </a:p>
          <a:p>
            <a:pPr marL="0" indent="0">
              <a:buNone/>
            </a:pPr>
            <a:r>
              <a:rPr lang="en-US" dirty="0" smtClean="0">
                <a:solidFill>
                  <a:schemeClr val="bg1"/>
                </a:solidFill>
              </a:rPr>
              <a:t>MPP: Massively Parallel Processing</a:t>
            </a:r>
            <a:endParaRPr lang="en-US" dirty="0" smtClean="0">
              <a:solidFill>
                <a:schemeClr val="bg1"/>
              </a:solidFill>
            </a:endParaRPr>
          </a:p>
          <a:p>
            <a:pPr marL="0" indent="0">
              <a:buNone/>
            </a:pPr>
            <a:r>
              <a:rPr lang="en-US" dirty="0" smtClean="0">
                <a:solidFill>
                  <a:schemeClr val="bg1"/>
                </a:solidFill>
              </a:rPr>
              <a:t>JDBC/ODBC connectivity</a:t>
            </a:r>
            <a:endParaRPr lang="en-US" dirty="0" smtClean="0">
              <a:solidFill>
                <a:schemeClr val="bg1"/>
              </a:solidFill>
            </a:endParaRPr>
          </a:p>
          <a:p>
            <a:pPr marL="0" indent="0">
              <a:buNone/>
            </a:pPr>
            <a:r>
              <a:rPr lang="en-US" dirty="0" smtClean="0">
                <a:solidFill>
                  <a:schemeClr val="bg1"/>
                </a:solidFill>
              </a:rPr>
              <a:t>DBLINK sync with PostgreSQL RDS</a:t>
            </a:r>
            <a:endParaRPr lang="en-US" dirty="0" smtClean="0">
              <a:solidFill>
                <a:schemeClr val="bg1"/>
              </a:solidFill>
            </a:endParaRPr>
          </a:p>
          <a:p>
            <a:pPr marL="0" indent="0">
              <a:buNone/>
            </a:pPr>
            <a:r>
              <a:rPr lang="en-US" dirty="0" smtClean="0">
                <a:solidFill>
                  <a:schemeClr val="bg1"/>
                </a:solidFill>
              </a:rPr>
              <a:t>Scale up by adding more nodes</a:t>
            </a:r>
            <a:endParaRPr lang="en-US" dirty="0" smtClean="0">
              <a:solidFill>
                <a:schemeClr val="bg1"/>
              </a:solidFill>
            </a:endParaRPr>
          </a:p>
          <a:p>
            <a:pPr marL="0" indent="0">
              <a:buNone/>
            </a:pPr>
            <a:r>
              <a:rPr lang="en-US" dirty="0" smtClean="0">
                <a:solidFill>
                  <a:schemeClr val="bg1"/>
                </a:solidFill>
              </a:rPr>
              <a:t>Redshift Spectrum can go through unstructured data in S3</a:t>
            </a:r>
            <a:endParaRPr lang="en-US" dirty="0" smtClean="0">
              <a:solidFill>
                <a:schemeClr val="bg1"/>
              </a:solidFill>
            </a:endParaRPr>
          </a:p>
          <a:p>
            <a:pPr marL="0" indent="0">
              <a:buNone/>
            </a:pPr>
            <a:r>
              <a:rPr lang="en-US" dirty="0" smtClean="0">
                <a:solidFill>
                  <a:schemeClr val="bg1"/>
                </a:solidFill>
              </a:rPr>
              <a:t>AWS does the maintenance</a:t>
            </a:r>
            <a:endParaRPr lang="en-US" dirty="0" smtClean="0">
              <a:solidFill>
                <a:schemeClr val="bg1"/>
              </a:solidFill>
            </a:endParaRPr>
          </a:p>
        </p:txBody>
      </p:sp>
    </p:spTree>
    <p:extLst>
      <p:ext uri="{BB962C8B-B14F-4D97-AF65-F5344CB8AC3E}">
        <p14:creationId xmlns:p14="http://schemas.microsoft.com/office/powerpoint/2010/main" val="11102492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Robert Koch</a:t>
            </a:r>
            <a:endParaRPr lang="en-US" dirty="0"/>
          </a:p>
        </p:txBody>
      </p:sp>
      <p:sp>
        <p:nvSpPr>
          <p:cNvPr id="3" name="Content Placeholder 2"/>
          <p:cNvSpPr>
            <a:spLocks noGrp="1"/>
          </p:cNvSpPr>
          <p:nvPr>
            <p:ph idx="1"/>
          </p:nvPr>
        </p:nvSpPr>
        <p:spPr/>
        <p:txBody>
          <a:bodyPr>
            <a:normAutofit/>
          </a:bodyPr>
          <a:lstStyle/>
          <a:p>
            <a:r>
              <a:rPr lang="en-US" sz="3600" dirty="0" smtClean="0"/>
              <a:t>Graduated with an Economics degree</a:t>
            </a:r>
          </a:p>
          <a:p>
            <a:pPr marL="457200" lvl="1" indent="0">
              <a:buNone/>
            </a:pPr>
            <a:r>
              <a:rPr lang="en-US" sz="3200" dirty="0" smtClean="0"/>
              <a:t>(Economists knows best)</a:t>
            </a:r>
            <a:endParaRPr lang="en-US" sz="3200" dirty="0"/>
          </a:p>
          <a:p>
            <a:r>
              <a:rPr lang="en-US" sz="3600" dirty="0" smtClean="0"/>
              <a:t>Lead </a:t>
            </a:r>
            <a:r>
              <a:rPr lang="en-US" sz="3600" dirty="0" smtClean="0"/>
              <a:t>Architect at S&amp;P Global</a:t>
            </a:r>
          </a:p>
          <a:p>
            <a:r>
              <a:rPr lang="en-US" sz="3600" dirty="0" smtClean="0"/>
              <a:t>.NET Developer </a:t>
            </a:r>
            <a:r>
              <a:rPr lang="en-US" sz="3600" dirty="0" smtClean="0"/>
              <a:t>– Microsoft </a:t>
            </a:r>
            <a:r>
              <a:rPr lang="en-US" sz="3600" dirty="0" smtClean="0"/>
              <a:t>stack</a:t>
            </a:r>
          </a:p>
          <a:p>
            <a:r>
              <a:rPr lang="en-US" sz="3600" dirty="0" smtClean="0"/>
              <a:t>Certified </a:t>
            </a:r>
            <a:r>
              <a:rPr lang="en-US" sz="3600" dirty="0" smtClean="0"/>
              <a:t>Cloud Practitioner</a:t>
            </a:r>
          </a:p>
          <a:p>
            <a:r>
              <a:rPr lang="en-US" sz="3600" dirty="0" smtClean="0"/>
              <a:t>Certified </a:t>
            </a:r>
            <a:r>
              <a:rPr lang="en-US" sz="3600" dirty="0" smtClean="0"/>
              <a:t>Big Data </a:t>
            </a:r>
            <a:r>
              <a:rPr lang="en-US" sz="3600" dirty="0" smtClean="0"/>
              <a:t>–Specialty</a:t>
            </a:r>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81313" y="1737043"/>
            <a:ext cx="3024887" cy="4439920"/>
          </a:xfrm>
          <a:prstGeom prst="rect">
            <a:avLst/>
          </a:prstGeom>
        </p:spPr>
      </p:pic>
    </p:spTree>
    <p:extLst>
      <p:ext uri="{BB962C8B-B14F-4D97-AF65-F5344CB8AC3E}">
        <p14:creationId xmlns:p14="http://schemas.microsoft.com/office/powerpoint/2010/main" val="36804172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Workflow</a:t>
            </a:r>
            <a:endParaRPr lang="en-US" dirty="0"/>
          </a:p>
        </p:txBody>
      </p:sp>
      <p:pic>
        <p:nvPicPr>
          <p:cNvPr id="4" name="Picture 3"/>
          <p:cNvPicPr>
            <a:picLocks noChangeAspect="1"/>
          </p:cNvPicPr>
          <p:nvPr/>
        </p:nvPicPr>
        <p:blipFill>
          <a:blip r:embed="rId2"/>
          <a:stretch>
            <a:fillRect/>
          </a:stretch>
        </p:blipFill>
        <p:spPr>
          <a:xfrm>
            <a:off x="133890" y="1780841"/>
            <a:ext cx="11924220" cy="4595377"/>
          </a:xfrm>
          <a:prstGeom prst="rect">
            <a:avLst/>
          </a:prstGeom>
        </p:spPr>
      </p:pic>
    </p:spTree>
    <p:extLst>
      <p:ext uri="{BB962C8B-B14F-4D97-AF65-F5344CB8AC3E}">
        <p14:creationId xmlns:p14="http://schemas.microsoft.com/office/powerpoint/2010/main" val="31970173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pPr marL="0" indent="0">
              <a:buNone/>
            </a:pPr>
            <a:r>
              <a:rPr lang="en-US" dirty="0" smtClean="0"/>
              <a:t>What else can we do?</a:t>
            </a:r>
          </a:p>
          <a:p>
            <a:r>
              <a:rPr lang="en-US" dirty="0" smtClean="0"/>
              <a:t>Other </a:t>
            </a:r>
            <a:r>
              <a:rPr lang="en-US" dirty="0" smtClean="0"/>
              <a:t>building blocks we </a:t>
            </a:r>
            <a:r>
              <a:rPr lang="en-US" dirty="0" smtClean="0"/>
              <a:t>might need</a:t>
            </a:r>
          </a:p>
          <a:p>
            <a:r>
              <a:rPr lang="en-US" dirty="0" smtClean="0"/>
              <a:t>Data </a:t>
            </a:r>
            <a:r>
              <a:rPr lang="en-US" dirty="0" smtClean="0"/>
              <a:t>analysis </a:t>
            </a:r>
            <a:r>
              <a:rPr lang="en-US" dirty="0" smtClean="0"/>
              <a:t>layer (Big Data: Athena, EMR)</a:t>
            </a:r>
            <a:endParaRPr lang="en-US" dirty="0" smtClean="0"/>
          </a:p>
          <a:p>
            <a:r>
              <a:rPr lang="en-US" dirty="0" smtClean="0"/>
              <a:t>EC2</a:t>
            </a:r>
          </a:p>
          <a:p>
            <a:r>
              <a:rPr lang="en-US" dirty="0" smtClean="0"/>
              <a:t>Email/notifications</a:t>
            </a:r>
          </a:p>
          <a:p>
            <a:r>
              <a:rPr lang="en-US" dirty="0" smtClean="0"/>
              <a:t>Real-time events</a:t>
            </a:r>
            <a:endParaRPr lang="en-US" dirty="0" smtClean="0"/>
          </a:p>
          <a:p>
            <a:r>
              <a:rPr lang="en-US" dirty="0" smtClean="0"/>
              <a:t>CDK (can demo if time)</a:t>
            </a:r>
          </a:p>
          <a:p>
            <a:endParaRPr lang="en-US" dirty="0" smtClean="0"/>
          </a:p>
          <a:p>
            <a:endParaRPr lang="en-US" dirty="0"/>
          </a:p>
        </p:txBody>
      </p:sp>
    </p:spTree>
    <p:extLst>
      <p:ext uri="{BB962C8B-B14F-4D97-AF65-F5344CB8AC3E}">
        <p14:creationId xmlns:p14="http://schemas.microsoft.com/office/powerpoint/2010/main" val="357923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a:xfrm>
            <a:off x="1818436" y="1088814"/>
            <a:ext cx="3351562" cy="688488"/>
          </a:xfrm>
        </p:spPr>
        <p:txBody>
          <a:bodyPr>
            <a:normAutofit fontScale="90000"/>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a:xfrm>
            <a:off x="1904104" y="2395924"/>
            <a:ext cx="7358231" cy="691521"/>
          </a:xfrm>
        </p:spPr>
        <p:txBody>
          <a:bodyPr/>
          <a:lstStyle/>
          <a:p>
            <a:pPr marL="0" indent="0">
              <a:buNone/>
            </a:pPr>
            <a:r>
              <a:rPr lang="en-US" dirty="0">
                <a:hlinkClick r:id="rId2"/>
              </a:rPr>
              <a:t>https://github.com/mbonig/aws-workflow-preso</a:t>
            </a:r>
            <a:endParaRPr lang="en-US" dirty="0"/>
          </a:p>
        </p:txBody>
      </p:sp>
      <p:pic>
        <p:nvPicPr>
          <p:cNvPr id="1028" name="Picture 4" descr="See the source imag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61185" y="2116188"/>
            <a:ext cx="1092311" cy="1092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185" y="929737"/>
            <a:ext cx="1006643" cy="10066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84" y="3388308"/>
            <a:ext cx="1119113" cy="111911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24DE8A5-9ADB-49A3-813C-927F30E951F8}"/>
              </a:ext>
            </a:extLst>
          </p:cNvPr>
          <p:cNvSpPr txBox="1">
            <a:spLocks/>
          </p:cNvSpPr>
          <p:nvPr/>
        </p:nvSpPr>
        <p:spPr>
          <a:xfrm>
            <a:off x="1917505" y="3478459"/>
            <a:ext cx="3732904" cy="93881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dirty="0" smtClean="0">
                <a:latin typeface="+mn-lt"/>
                <a:hlinkClick r:id="rId6"/>
              </a:rPr>
              <a:t>@</a:t>
            </a:r>
            <a:r>
              <a:rPr lang="en-US" dirty="0" err="1" smtClean="0">
                <a:latin typeface="+mn-lt"/>
                <a:hlinkClick r:id="rId6"/>
              </a:rPr>
              <a:t>mattbonig</a:t>
            </a:r>
            <a:endParaRPr lang="en-US" dirty="0" smtClean="0">
              <a:latin typeface="+mn-lt"/>
            </a:endParaRPr>
          </a:p>
          <a:p>
            <a:pPr>
              <a:lnSpc>
                <a:spcPct val="120000"/>
              </a:lnSpc>
            </a:pPr>
            <a:r>
              <a:rPr lang="en-US" dirty="0" smtClean="0">
                <a:latin typeface="+mn-lt"/>
                <a:hlinkClick r:id="rId7"/>
              </a:rPr>
              <a:t>@</a:t>
            </a:r>
            <a:r>
              <a:rPr lang="en-US" dirty="0" err="1" smtClean="0">
                <a:latin typeface="+mn-lt"/>
                <a:hlinkClick r:id="rId7"/>
              </a:rPr>
              <a:t>robcube</a:t>
            </a:r>
            <a:endParaRPr lang="en-US" dirty="0">
              <a:latin typeface="+mn-lt"/>
            </a:endParaRPr>
          </a:p>
        </p:txBody>
      </p:sp>
    </p:spTree>
    <p:extLst>
      <p:ext uri="{BB962C8B-B14F-4D97-AF65-F5344CB8AC3E}">
        <p14:creationId xmlns:p14="http://schemas.microsoft.com/office/powerpoint/2010/main" val="116549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1215</Words>
  <Application>Microsoft Office PowerPoint</Application>
  <PresentationFormat>Widescreen</PresentationFormat>
  <Paragraphs>311</Paragraphs>
  <Slides>42</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Inherit</vt:lpstr>
      <vt:lpstr>Office Theme</vt:lpstr>
      <vt:lpstr>AWS Serverless</vt:lpstr>
      <vt:lpstr>Outline</vt:lpstr>
      <vt:lpstr>Matthew Bonig</vt:lpstr>
      <vt:lpstr>Robert Koch</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PowerPoint Presentation</vt:lpstr>
      <vt:lpstr>S3</vt:lpstr>
      <vt:lpstr>PowerPoint Presentation</vt:lpstr>
      <vt:lpstr>RDS/Aurora</vt:lpstr>
      <vt:lpstr>PowerPoint Presentation</vt:lpstr>
      <vt:lpstr>API Gateway</vt:lpstr>
      <vt:lpstr>PowerPoint Presentation</vt:lpstr>
      <vt:lpstr>Cognito</vt:lpstr>
      <vt:lpstr>PowerPoint Presentation</vt:lpstr>
      <vt:lpstr>X-Ray</vt:lpstr>
      <vt:lpstr>PowerPoint Presentation</vt:lpstr>
      <vt:lpstr>Step Functions</vt:lpstr>
      <vt:lpstr>PowerPoint Presentation</vt:lpstr>
      <vt:lpstr>RedShift</vt:lpstr>
      <vt:lpstr>PowerPoint Presentation</vt:lpstr>
      <vt:lpstr>Demo Workflow</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Koch, Robert</cp:lastModifiedBy>
  <cp:revision>16</cp:revision>
  <dcterms:created xsi:type="dcterms:W3CDTF">2019-06-23T16:48:25Z</dcterms:created>
  <dcterms:modified xsi:type="dcterms:W3CDTF">2019-06-25T17:20:58Z</dcterms:modified>
</cp:coreProperties>
</file>